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2456" y="-13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tags" Target="tags/tag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fld id="{B95F3361-2405-48EE-818C-467D1C22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  <a:lvl1pPr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78EE7683-CAC2-4B7F-B858-28F016B0AEB9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B043562-595C-41E0-A431-AB378AFF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256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1865ABB-973D-4162-96BF-63AD8AB8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995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92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38E2FC5-3957-4F45-8892-8AA18086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670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889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844B6AF-379B-4B34-AAC6-97D3032A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44BFBC0-7F94-4CE5-A00D-18BE726F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91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DF645C6-96DC-4F21-9A48-95AFF68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79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2B12CE4-144C-4A27-8B3F-7EB79E6B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36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F1FAA83-0A80-48DF-A2A9-D01CE04D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89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203DA95-0AAE-48A7-9DEF-F9FD393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203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77038B2-2801-40BE-BC48-C628781F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015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00A3960-9A0E-4A4A-BE72-10B88343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028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70207" tIns="235104" rIns="470207" bIns="235104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7100" smtClean="0"/>
            </a:lvl1pPr>
          </a:lstStyle>
          <a:p>
            <a:pPr>
              <a:defRPr/>
            </a:pPr>
            <a:fld id="{2839560C-692A-406E-AC47-35009443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 rot="16200000">
            <a:off x="-9245600" y="16459200"/>
            <a:ext cx="15367000" cy="15621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 rot="5400000">
            <a:off x="37769800" y="16459200"/>
            <a:ext cx="15367000" cy="15621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 dpi="0">
          <a:blip r:embed="rId15"/>
          <a:stretch>
            <a:fillRect/>
          </a:stretch>
        </p:blipFill>
        <p:spPr>
          <a:xfrm>
            <a:off x="57150" y="33426400"/>
            <a:ext cx="43776900" cy="20193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5715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6360" smtId="4294967295">
                <a:solidFill>
                  <a:srgbClr val="808080"/>
                </a:solidFill>
              </a:rPr>
              <a:t>Template ID: junglegreens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txStyles>
    <p:titleStyle>
      <a:defPPr>
        <a:defRPr kern="1200" smtId="4294967295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178050" y="1304924"/>
            <a:ext cx="39503350" cy="5495925"/>
            <a:chOff x="2746935" y="5006975"/>
            <a:chExt cx="39503350" cy="3657600"/>
          </a:xfrm>
        </p:grpSpPr>
        <p:sp>
          <p:nvSpPr>
            <p:cNvPr id="36" name="Rectangle 13"/>
            <p:cNvSpPr txBox="1">
              <a:spLocks noChangeArrowheads="1"/>
            </p:cNvSpPr>
            <p:nvPr/>
          </p:nvSpPr>
          <p:spPr bwMode="auto">
            <a:xfrm>
              <a:off x="2746935" y="5006975"/>
              <a:ext cx="39503350" cy="3657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0325" cap="flat">
              <a:solidFill>
                <a:schemeClr val="accent1">
                  <a:lumMod val="75000"/>
                </a:schemeClr>
              </a:solidFill>
              <a:miter lim="800000"/>
            </a:ln>
          </p:spPr>
          <p:txBody>
            <a:bodyPr vert="horz" wrap="square" lIns="376203" tIns="188102" rIns="376203" bIns="188102" anchor="ctr" anchorCtr="0" compatLnSpc="1">
              <a:prstTxWarp prst="textNoShape">
                <a:avLst/>
              </a:prstTxWarp>
            </a:bodyPr>
            <a:lstStyle>
              <a:defPPr>
                <a:defRPr kern="1200" smtId="4294967295"/>
              </a:defPPr>
              <a:lvl1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2pPr>
              <a:lvl3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3pPr>
              <a:lvl4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4pPr>
              <a:lvl5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5pPr>
              <a:lvl6pPr marL="4572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6pPr>
              <a:lvl7pPr marL="9144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7pPr>
              <a:lvl8pPr marL="13716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8pPr>
              <a:lvl9pPr marL="18288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9pPr>
            </a:lstStyle>
            <a:p>
              <a:pPr eaLnBrk="1" hangingPunct="1"/>
              <a:endParaRPr lang="en-US" sz="4800" i="1" smtClean="0">
                <a:solidFill>
                  <a:schemeClr val="bg1"/>
                </a:solidFill>
                <a:latin typeface="Lucida Grande" pitchFamily="2" charset="0"/>
              </a:endParaRPr>
            </a:p>
          </p:txBody>
        </p:sp>
        <p:sp>
          <p:nvSpPr>
            <p:cNvPr id="37" name="Rectangle 13"/>
            <p:cNvSpPr txBox="1">
              <a:spLocks noChangeArrowheads="1"/>
            </p:cNvSpPr>
            <p:nvPr/>
          </p:nvSpPr>
          <p:spPr bwMode="auto">
            <a:xfrm>
              <a:off x="2746935" y="5006975"/>
              <a:ext cx="39503350" cy="36576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 w="60325" cap="flat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txBody>
            <a:bodyPr vert="horz" wrap="square" lIns="376203" tIns="188102" rIns="376203" bIns="188102" anchor="ctr" anchorCtr="0" compatLnSpc="1">
              <a:prstTxWarp prst="textNoShape">
                <a:avLst/>
              </a:prstTxWarp>
            </a:bodyPr>
            <a:lstStyle>
              <a:defPPr>
                <a:defRPr kern="1200" smtId="4294967295"/>
              </a:defPPr>
              <a:lvl1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2pPr>
              <a:lvl3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3pPr>
              <a:lvl4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4pPr>
              <a:lvl5pPr algn="ctr" defTabSz="3762375" rtl="0" eaLnBrk="0" fontAlgn="base" hangingPunct="0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5pPr>
              <a:lvl6pPr marL="4572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6pPr>
              <a:lvl7pPr marL="9144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7pPr>
              <a:lvl8pPr marL="13716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8pPr>
              <a:lvl9pPr marL="1828800" algn="ctr" defTabSz="3762375" rtl="0" fontAlgn="base">
                <a:spcBef>
                  <a:spcPct val="0"/>
                </a:spcBef>
                <a:spcAft>
                  <a:spcPct val="0"/>
                </a:spcAft>
                <a:defRPr sz="18200">
                  <a:solidFill>
                    <a:schemeClr val="tx2"/>
                  </a:solidFill>
                  <a:latin typeface="Arial"/>
                </a:defRPr>
              </a:lvl9pPr>
            </a:lstStyle>
            <a:p>
              <a:pPr eaLnBrk="1" hangingPunct="1"/>
              <a:r>
                <a:rPr lang="en-US" sz="115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Day Of Caring 2015</a:t>
              </a:r>
              <a:r>
                <a:rPr lang="en-US" sz="6000" i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/>
              </a:r>
              <a:br>
                <a:rPr lang="en-US" sz="6000" i="1" dirty="0" smtClean="0">
                  <a:solidFill>
                    <a:schemeClr val="bg1"/>
                  </a:solidFill>
                  <a:latin typeface="Arial Black"/>
                  <a:cs typeface="Arial Black"/>
                </a:rPr>
              </a:br>
              <a:r>
                <a:rPr lang="en-US" sz="6000" i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Center For Service Learning and Academic Internships</a:t>
              </a:r>
            </a:p>
          </p:txBody>
        </p:sp>
      </p:grp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2173568" y="1304924"/>
            <a:ext cx="457200" cy="5495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41224200" y="1304924"/>
            <a:ext cx="457200" cy="5495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anchor="ctr"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457200" y="7429500"/>
            <a:ext cx="138938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lIns="171433" tIns="85716" rIns="171433" bIns="85716" anchor="ctr"/>
          <a:lstStyle>
            <a:defPPr>
              <a:defRPr kern="1200" smtId="4294967295"/>
            </a:defPPr>
          </a:lstStyle>
          <a:p>
            <a:pPr algn="ctr" defTabSz="4703763"/>
            <a:r>
              <a:rPr lang="en-US" sz="6400" b="1" dirty="0" smtClean="0">
                <a:solidFill>
                  <a:srgbClr val="000000"/>
                </a:solidFill>
                <a:latin typeface="+mn-lt"/>
                <a:cs typeface="Krungthep"/>
              </a:rPr>
              <a:t>What is Day of Caring?</a:t>
            </a:r>
            <a:endParaRPr lang="en-US" sz="6400" b="1" dirty="0">
              <a:solidFill>
                <a:srgbClr val="000000"/>
              </a:solidFill>
              <a:latin typeface="+mn-lt"/>
              <a:cs typeface="Krungthep"/>
            </a:endParaRP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29381450" y="7467600"/>
            <a:ext cx="138938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lIns="171433" tIns="85716" rIns="171433" bIns="85716" anchor="ctr"/>
          <a:lstStyle>
            <a:defPPr>
              <a:defRPr kern="1200" smtId="4294967295"/>
            </a:defPPr>
          </a:lstStyle>
          <a:p>
            <a:pPr algn="ctr" defTabSz="4703763"/>
            <a:r>
              <a:rPr lang="en-US" sz="6400" b="1" dirty="0" smtClean="0">
                <a:latin typeface="+mj-lt"/>
                <a:cs typeface="Krungthep"/>
              </a:rPr>
              <a:t>Where we went:</a:t>
            </a:r>
            <a:endParaRPr lang="en-US" sz="6400" b="1" dirty="0">
              <a:latin typeface="+mj-lt"/>
              <a:cs typeface="Krungthep"/>
            </a:endParaRP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sz="9200"/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endParaRPr lang="en-US" sz="9200"/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609600" y="22783800"/>
            <a:ext cx="138938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 wrap="none" lIns="171433" tIns="85716" rIns="171433" bIns="85716" anchor="ctr"/>
          <a:lstStyle>
            <a:defPPr>
              <a:defRPr kern="1200" smtId="4294967295"/>
            </a:defPPr>
          </a:lstStyle>
          <a:p>
            <a:pPr algn="ctr" defTabSz="4703763"/>
            <a:r>
              <a:rPr lang="en-US" sz="6400" b="1" dirty="0" smtClean="0">
                <a:latin typeface="+mj-lt"/>
                <a:cs typeface="Krungthep"/>
              </a:rPr>
              <a:t>Testimonials</a:t>
            </a:r>
            <a:endParaRPr lang="en-US" sz="6400" b="1" dirty="0">
              <a:latin typeface="+mj-lt"/>
              <a:cs typeface="Krungthep"/>
            </a:endParaRPr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1219200" y="24765000"/>
            <a:ext cx="13411200" cy="75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8572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+mn-lt"/>
                <a:cs typeface="Courier New"/>
              </a:rPr>
              <a:t>“The day of caring was a fun way to give back to the community and meet new people. It was my </a:t>
            </a:r>
            <a:r>
              <a:rPr lang="en-US" sz="4000" b="1" dirty="0">
                <a:latin typeface="+mn-lt"/>
                <a:cs typeface="Courier New"/>
              </a:rPr>
              <a:t>first</a:t>
            </a:r>
            <a:r>
              <a:rPr lang="en-US" sz="4000" b="1" dirty="0" smtClean="0">
                <a:latin typeface="+mn-lt"/>
                <a:cs typeface="Courier New"/>
              </a:rPr>
              <a:t> time going to that park and I was glad for the opportunity to help clean it up! Volunteering was definitely a cool way to discover more of Humboldt and made me feel more connected to this area” – Mary McDermott</a:t>
            </a:r>
          </a:p>
          <a:p>
            <a:pPr eaLnBrk="1" hangingPunct="1">
              <a:spcBef>
                <a:spcPct val="50000"/>
              </a:spcBef>
            </a:pPr>
            <a:endParaRPr lang="en-US" sz="4000" b="1" dirty="0" smtClean="0">
              <a:latin typeface="+mn-lt"/>
              <a:cs typeface="Courier New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+mn-lt"/>
                <a:cs typeface="Courier New"/>
              </a:rPr>
              <a:t>“Day of caring really helped me feel like I made a difference in our community. I look forward to having more opportunities which can have a positive impact on our environment” – Morgan </a:t>
            </a:r>
            <a:r>
              <a:rPr lang="en-US" sz="4000" b="1" dirty="0" err="1" smtClean="0">
                <a:latin typeface="+mn-lt"/>
                <a:cs typeface="Courier New"/>
              </a:rPr>
              <a:t>Strite</a:t>
            </a:r>
            <a:endParaRPr lang="en-US" sz="4000" b="1" dirty="0">
              <a:latin typeface="+mn-lt"/>
              <a:cs typeface="Courier New"/>
            </a:endParaRPr>
          </a:p>
        </p:txBody>
      </p:sp>
      <p:sp>
        <p:nvSpPr>
          <p:cNvPr id="2061" name="Text Box 35"/>
          <p:cNvSpPr txBox="1">
            <a:spLocks noChangeArrowheads="1"/>
          </p:cNvSpPr>
          <p:nvPr/>
        </p:nvSpPr>
        <p:spPr bwMode="auto">
          <a:xfrm>
            <a:off x="14995525" y="9296400"/>
            <a:ext cx="13535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0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62" name="Text Box 36"/>
          <p:cNvSpPr txBox="1">
            <a:spLocks noChangeArrowheads="1"/>
          </p:cNvSpPr>
          <p:nvPr/>
        </p:nvSpPr>
        <p:spPr bwMode="auto">
          <a:xfrm>
            <a:off x="29505275" y="9296400"/>
            <a:ext cx="13655675" cy="1546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8572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4000" b="1" dirty="0" smtClean="0">
                <a:latin typeface="Courier New"/>
                <a:cs typeface="Courier New"/>
              </a:rPr>
              <a:t> </a:t>
            </a:r>
            <a:r>
              <a:rPr lang="en-US" sz="3600" b="1" dirty="0" smtClean="0">
                <a:latin typeface="+mn-lt"/>
                <a:cs typeface="Courier New"/>
              </a:rPr>
              <a:t>Arcata Elementary School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Arcata Marsh &amp; Wildlife Sanctuary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Boys &amp; Girls Club of the Redwoods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Companion Animal Foundation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Food for People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Friends of the Dunes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Girls Scouts of Northern California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Jacoby Creek Land Trust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Jefferson Community Center &amp; Park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</a:t>
            </a:r>
            <a:r>
              <a:rPr lang="en-US" sz="3600" b="1" dirty="0" err="1" smtClean="0">
                <a:latin typeface="+mn-lt"/>
                <a:cs typeface="Courier New"/>
              </a:rPr>
              <a:t>Potawot</a:t>
            </a:r>
            <a:r>
              <a:rPr lang="en-US" sz="3600" b="1" dirty="0" smtClean="0">
                <a:latin typeface="+mn-lt"/>
                <a:cs typeface="Courier New"/>
              </a:rPr>
              <a:t> Community Garden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The RAVEN Project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Zero Waste Humboldt- North </a:t>
            </a:r>
            <a:r>
              <a:rPr lang="en-US" sz="3600" b="1" dirty="0" err="1" smtClean="0">
                <a:latin typeface="+mn-lt"/>
                <a:cs typeface="Courier New"/>
              </a:rPr>
              <a:t>Coutnry</a:t>
            </a:r>
            <a:r>
              <a:rPr lang="en-US" sz="3600" b="1" dirty="0" smtClean="0">
                <a:latin typeface="+mn-lt"/>
                <a:cs typeface="Courier New"/>
              </a:rPr>
              <a:t> Fair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CA Coastal Cleanup- </a:t>
            </a:r>
            <a:r>
              <a:rPr lang="en-US" sz="3600" b="1" dirty="0" err="1" smtClean="0">
                <a:latin typeface="+mn-lt"/>
                <a:cs typeface="Courier New"/>
              </a:rPr>
              <a:t>Manilla</a:t>
            </a:r>
            <a:r>
              <a:rPr lang="en-US" sz="3600" b="1" dirty="0" smtClean="0">
                <a:latin typeface="+mn-lt"/>
                <a:cs typeface="Courier New"/>
              </a:rPr>
              <a:t> Dunes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CA Coastal cleanup- Cooper Gulch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3600" b="1" dirty="0" smtClean="0">
                <a:latin typeface="+mn-lt"/>
                <a:cs typeface="Courier New"/>
              </a:rPr>
              <a:t>I was the lead at the park clean up which was a fun opportunity to meet new people and be outside! Being a part of Day of Caring, I got to learn so much about what goes into a volunteer event and specifically a park clean up.</a:t>
            </a:r>
          </a:p>
          <a:p>
            <a:pPr eaLnBrk="1" hangingPunct="1">
              <a:spcBef>
                <a:spcPct val="50000"/>
              </a:spcBef>
              <a:buFont typeface="Arial"/>
              <a:buChar char="•"/>
            </a:pPr>
            <a:r>
              <a:rPr lang="en-US" sz="3600" b="1" dirty="0" smtClean="0">
                <a:latin typeface="+mn-lt"/>
                <a:cs typeface="Courier New"/>
              </a:rPr>
              <a:t> CA Coastal Cleanup- Eureka Waterfront</a:t>
            </a:r>
            <a:endParaRPr lang="en-US" sz="3600" b="1" dirty="0">
              <a:latin typeface="+mn-lt"/>
              <a:cs typeface="Courier New"/>
            </a:endParaRPr>
          </a:p>
        </p:txBody>
      </p:sp>
      <p:sp>
        <p:nvSpPr>
          <p:cNvPr id="2063" name="Text Box 40"/>
          <p:cNvSpPr txBox="1">
            <a:spLocks noChangeArrowheads="1"/>
          </p:cNvSpPr>
          <p:nvPr/>
        </p:nvSpPr>
        <p:spPr bwMode="auto">
          <a:xfrm>
            <a:off x="762000" y="9296400"/>
            <a:ext cx="135318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+mn-lt"/>
                <a:cs typeface="Courier New"/>
              </a:rPr>
              <a:t>Day Of Caring is an event that aims to give HSU students the opportunity to get involved and make a difference in their community. We team up with over a dozen different amazing organizations that could use volunteer help for a project.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u="sng" dirty="0" smtClean="0">
                <a:latin typeface="+mn-lt"/>
                <a:cs typeface="Courier New"/>
              </a:rPr>
              <a:t>Total Students at event:</a:t>
            </a:r>
            <a:r>
              <a:rPr lang="en-US" sz="4800" b="1" dirty="0" smtClean="0">
                <a:latin typeface="+mn-lt"/>
                <a:cs typeface="Courier New"/>
              </a:rPr>
              <a:t> 140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u="sng" dirty="0" smtClean="0">
                <a:latin typeface="+mn-lt"/>
                <a:cs typeface="Courier New"/>
              </a:rPr>
              <a:t>Total Active Sites:</a:t>
            </a:r>
            <a:r>
              <a:rPr lang="en-US" sz="4800" b="1" dirty="0" smtClean="0">
                <a:latin typeface="+mn-lt"/>
                <a:cs typeface="Courier New"/>
              </a:rPr>
              <a:t> 15</a:t>
            </a:r>
          </a:p>
        </p:txBody>
      </p:sp>
      <p:sp>
        <p:nvSpPr>
          <p:cNvPr id="2071" name="Text Box 56"/>
          <p:cNvSpPr txBox="1">
            <a:spLocks noChangeArrowheads="1"/>
          </p:cNvSpPr>
          <p:nvPr/>
        </p:nvSpPr>
        <p:spPr bwMode="auto">
          <a:xfrm>
            <a:off x="18364200" y="152400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defPPr>
              <a:defRPr kern="1200" smtId="4294967295"/>
            </a:defPPr>
            <a:lvl1pPr defTabSz="4703763" eaLnBrk="0" hangingPunct="0">
              <a:defRPr sz="38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+mj-lt"/>
                <a:cs typeface="Courier New"/>
              </a:rPr>
              <a:t>Thank You to everyone who made this event such a success! Keep an eye out for us again in September!</a:t>
            </a:r>
            <a:endParaRPr lang="en-US" sz="4800" b="1" dirty="0">
              <a:latin typeface="+mj-lt"/>
              <a:cs typeface="Courier New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94400" y="25069800"/>
            <a:ext cx="10896600" cy="723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69400" y="84582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0400" y="8458200"/>
            <a:ext cx="6477000" cy="516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Left Bracket 45"/>
          <p:cNvSpPr/>
          <p:nvPr/>
        </p:nvSpPr>
        <p:spPr bwMode="auto">
          <a:xfrm>
            <a:off x="16992600" y="15163800"/>
            <a:ext cx="1219200" cy="4038600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7" name="Right Bracket 46"/>
          <p:cNvSpPr/>
          <p:nvPr/>
        </p:nvSpPr>
        <p:spPr bwMode="auto">
          <a:xfrm>
            <a:off x="24993600" y="15163800"/>
            <a:ext cx="1216152" cy="4038600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21000" y="21412200"/>
            <a:ext cx="522170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1640800" y="22402800"/>
            <a:ext cx="727184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667000" y="16383000"/>
            <a:ext cx="84225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Custom 16">
      <a:dk1>
        <a:sysClr val="windowText" lastClr="000000"/>
      </a:dk1>
      <a:lt1>
        <a:sysClr val="window" lastClr="FFFFFF"/>
      </a:lt1>
      <a:dk2>
        <a:srgbClr val="666666"/>
      </a:dk2>
      <a:lt2>
        <a:srgbClr val="FACBD7"/>
      </a:lt2>
      <a:accent1>
        <a:srgbClr val="FF8310"/>
      </a:accent1>
      <a:accent2>
        <a:srgbClr val="E40059"/>
      </a:accent2>
      <a:accent3>
        <a:srgbClr val="9C007F"/>
      </a:accent3>
      <a:accent4>
        <a:srgbClr val="68007F"/>
      </a:accent4>
      <a:accent5>
        <a:srgbClr val="52FBDE"/>
      </a:accent5>
      <a:accent6>
        <a:srgbClr val="2CFFCF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</TotalTime>
  <Words>331</Words>
  <Application>Microsoft Macintosh PowerPoint</Application>
  <PresentationFormat>Custom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Manager/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Loren Collins</cp:lastModifiedBy>
  <cp:revision>52</cp:revision>
  <dcterms:created xsi:type="dcterms:W3CDTF">2016-04-08T18:59:21Z</dcterms:created>
  <dcterms:modified xsi:type="dcterms:W3CDTF">2016-04-12T17:41:40Z</dcterms:modified>
  <cp:category>science research poster</cp:category>
</cp:coreProperties>
</file>